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Lst>
  <p:notesMasterIdLst>
    <p:notesMasterId r:id="rId5"/>
  </p:notesMasterIdLst>
  <p:sldIdLst>
    <p:sldId id="257"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p:cViewPr varScale="1">
        <p:scale>
          <a:sx n="87" d="100"/>
          <a:sy n="87" d="100"/>
        </p:scale>
        <p:origin x="38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514D42-E276-45D1-84CF-42F2E77ADF56}" type="datetimeFigureOut">
              <a:rPr lang="en-US" smtClean="0"/>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335BFF-70A1-434B-89AB-B32B8E16D6A9}" type="slidenum">
              <a:rPr lang="en-US" smtClean="0"/>
              <a:t>‹#›</a:t>
            </a:fld>
            <a:endParaRPr lang="en-US"/>
          </a:p>
        </p:txBody>
      </p:sp>
    </p:spTree>
    <p:extLst>
      <p:ext uri="{BB962C8B-B14F-4D97-AF65-F5344CB8AC3E}">
        <p14:creationId xmlns:p14="http://schemas.microsoft.com/office/powerpoint/2010/main" val="1455951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335BFF-70A1-434B-89AB-B32B8E16D6A9}" type="slidenum">
              <a:rPr lang="en-US" smtClean="0"/>
              <a:t>1</a:t>
            </a:fld>
            <a:endParaRPr lang="en-US"/>
          </a:p>
        </p:txBody>
      </p:sp>
    </p:spTree>
    <p:extLst>
      <p:ext uri="{BB962C8B-B14F-4D97-AF65-F5344CB8AC3E}">
        <p14:creationId xmlns:p14="http://schemas.microsoft.com/office/powerpoint/2010/main" val="3738082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343400"/>
          </a:xfrm>
        </p:spPr>
        <p:txBody>
          <a:bodyPr/>
          <a:lstStyle/>
          <a:p>
            <a:pPr marL="342900" lvl="0" indent="-342900">
              <a:buFont typeface="Symbol"/>
              <a:buChar char=""/>
            </a:pPr>
            <a:r>
              <a:rPr lang="en-US" dirty="0">
                <a:latin typeface="Times New Roman"/>
                <a:ea typeface="Calibri"/>
              </a:rPr>
              <a:t>Explain that Reproductive Rights are legal rights and freedoms relating to reproduction and reproductive health that vary amongst countries around the world. They may include things such as the right to use contraception; freedom from coerced sterilization; the right to access good-quality reproductive healthcare; the right to receive education about sexually transmitted infections, etc.</a:t>
            </a:r>
          </a:p>
          <a:p>
            <a:pPr marL="342900" lvl="0" indent="-342900">
              <a:buFont typeface="Symbol"/>
              <a:buChar char=""/>
            </a:pPr>
            <a:r>
              <a:rPr lang="en-US" dirty="0">
                <a:latin typeface="Times New Roman"/>
                <a:ea typeface="Calibri"/>
              </a:rPr>
              <a:t>Ask students to identify sexual and reproductive rights that apply to adolescents and write answers on a flipchart. </a:t>
            </a:r>
          </a:p>
          <a:p>
            <a:pPr marL="342900" lvl="0" indent="-342900">
              <a:buFont typeface="Symbol"/>
              <a:buChar char=""/>
            </a:pPr>
            <a:r>
              <a:rPr lang="en-US" dirty="0">
                <a:latin typeface="Times New Roman"/>
                <a:ea typeface="Calibri"/>
              </a:rPr>
              <a:t>Use the slide to discuss Sexual and Reproductive Rights of </a:t>
            </a:r>
            <a:r>
              <a:rPr lang="en-US" sz="1400" dirty="0">
                <a:effectLst/>
                <a:latin typeface="Times New Roman"/>
                <a:ea typeface="Calibri"/>
              </a:rPr>
              <a:t>Adolescents. </a:t>
            </a:r>
          </a:p>
          <a:p>
            <a:pPr marL="342900" lvl="0" indent="-342900">
              <a:spcAft>
                <a:spcPts val="300"/>
              </a:spcAft>
              <a:buFont typeface="Symbol"/>
              <a:buChar char=""/>
              <a:tabLst>
                <a:tab pos="228600" algn="l"/>
              </a:tabLst>
            </a:pPr>
            <a:r>
              <a:rPr lang="en-US" spc="-10" dirty="0">
                <a:effectLst/>
                <a:latin typeface="Times New Roman"/>
                <a:ea typeface="Times New Roman"/>
              </a:rPr>
              <a:t>Divide students into groups or pairs.</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Provide each pair or group with Handout#1 on Sexual and Reproductive Rights of Adolescents. Explain that the handout includes the Sexual and Reproductive Rights defined by many different organizations, including the United Nations.</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Go around the room and assign each group or pair 2-3 rights listed on the Handout.</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Ask each pair or group first to identify the obstacles or barriers that might prevent each of the assigned rights from being fulfilled.</a:t>
            </a:r>
            <a:endParaRPr lang="en-US" sz="1400" dirty="0">
              <a:effectLst/>
              <a:latin typeface="Times New Roman"/>
              <a:ea typeface="Calibri"/>
            </a:endParaRPr>
          </a:p>
          <a:p>
            <a:pPr marL="342900" lvl="0" indent="-342900">
              <a:spcAft>
                <a:spcPts val="300"/>
              </a:spcAft>
              <a:buFont typeface="Symbol"/>
              <a:buChar char=""/>
              <a:tabLst>
                <a:tab pos="228600" algn="l"/>
              </a:tabLst>
            </a:pPr>
            <a:r>
              <a:rPr lang="en-US" spc="-10" dirty="0">
                <a:effectLst/>
                <a:latin typeface="Times New Roman"/>
                <a:ea typeface="Times New Roman"/>
              </a:rPr>
              <a:t>Ask students to list specific steps they can take in a clinic to remove each barrier or obstacle. Allow 20 minutes for the work.</a:t>
            </a:r>
            <a:endParaRPr lang="en-US" sz="1400" dirty="0">
              <a:latin typeface="Times New Roman"/>
              <a:ea typeface="Times New Roman"/>
            </a:endParaRPr>
          </a:p>
          <a:p>
            <a:pPr marL="342900" lvl="0" indent="-342900">
              <a:spcAft>
                <a:spcPts val="300"/>
              </a:spcAft>
              <a:buFont typeface="Symbol"/>
              <a:buChar char=""/>
              <a:tabLst>
                <a:tab pos="228600" algn="l"/>
              </a:tabLst>
            </a:pPr>
            <a:r>
              <a:rPr lang="en-US" spc="-10" dirty="0">
                <a:effectLst/>
                <a:latin typeface="Times New Roman"/>
                <a:ea typeface="Times New Roman"/>
              </a:rPr>
              <a:t>Reconvene the larger group and ask each small group to present their list</a:t>
            </a:r>
          </a:p>
          <a:p>
            <a:pPr marL="342900" lvl="0" indent="-342900">
              <a:spcAft>
                <a:spcPts val="300"/>
              </a:spcAft>
              <a:buFont typeface="Symbol"/>
              <a:buChar char=""/>
              <a:tabLst>
                <a:tab pos="228600" algn="l"/>
              </a:tabLst>
            </a:pPr>
            <a:r>
              <a:rPr lang="en-US" spc="-10" dirty="0">
                <a:latin typeface="Times New Roman"/>
              </a:rPr>
              <a:t>See Session plan to discuss </a:t>
            </a:r>
            <a:r>
              <a:rPr lang="en-US" b="1" dirty="0">
                <a:latin typeface="Times New Roman"/>
                <a:ea typeface="Times New Roman"/>
              </a:rPr>
              <a:t>Sexual Reproductive Health Situation of Adolescents in the Country.</a:t>
            </a:r>
            <a:endParaRPr lang="en-US" dirty="0">
              <a:latin typeface="Times New Roman"/>
              <a:ea typeface="Calibri"/>
            </a:endParaRPr>
          </a:p>
          <a:p>
            <a:pPr marL="342900" lvl="0" indent="-342900">
              <a:spcAft>
                <a:spcPts val="300"/>
              </a:spcAft>
              <a:buFont typeface="Symbol"/>
              <a:buChar char=""/>
              <a:tabLst>
                <a:tab pos="228600" algn="l"/>
              </a:tabLst>
            </a:pPr>
            <a:endParaRPr lang="en-US" dirty="0"/>
          </a:p>
        </p:txBody>
      </p:sp>
      <p:sp>
        <p:nvSpPr>
          <p:cNvPr id="4" name="Slide Number Placeholder 3"/>
          <p:cNvSpPr>
            <a:spLocks noGrp="1"/>
          </p:cNvSpPr>
          <p:nvPr>
            <p:ph type="sldNum" sz="quarter" idx="10"/>
          </p:nvPr>
        </p:nvSpPr>
        <p:spPr/>
        <p:txBody>
          <a:bodyPr/>
          <a:lstStyle/>
          <a:p>
            <a:fld id="{B6335BFF-70A1-434B-89AB-B32B8E16D6A9}" type="slidenum">
              <a:rPr lang="en-US" smtClean="0"/>
              <a:t>2</a:t>
            </a:fld>
            <a:endParaRPr lang="en-US"/>
          </a:p>
        </p:txBody>
      </p:sp>
    </p:spTree>
    <p:extLst>
      <p:ext uri="{BB962C8B-B14F-4D97-AF65-F5344CB8AC3E}">
        <p14:creationId xmlns:p14="http://schemas.microsoft.com/office/powerpoint/2010/main" val="1492303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878239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918869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330027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2688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2471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456865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108511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042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88868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ullets 1 Content">
    <p:spTree>
      <p:nvGrpSpPr>
        <p:cNvPr id="1" name=""/>
        <p:cNvGrpSpPr/>
        <p:nvPr/>
      </p:nvGrpSpPr>
      <p:grpSpPr>
        <a:xfrm>
          <a:off x="0" y="0"/>
          <a:ext cx="0" cy="0"/>
          <a:chOff x="0" y="0"/>
          <a:chExt cx="0" cy="0"/>
        </a:xfrm>
      </p:grpSpPr>
      <p:sp>
        <p:nvSpPr>
          <p:cNvPr id="10" name="Title 1"/>
          <p:cNvSpPr>
            <a:spLocks noGrp="1"/>
          </p:cNvSpPr>
          <p:nvPr>
            <p:ph type="title"/>
          </p:nvPr>
        </p:nvSpPr>
        <p:spPr>
          <a:xfrm>
            <a:off x="457200" y="274638"/>
            <a:ext cx="8229600" cy="1143000"/>
          </a:xfrm>
          <a:prstGeom prst="rect">
            <a:avLst/>
          </a:prstGeom>
        </p:spPr>
        <p:txBody>
          <a:bodyPr/>
          <a:lstStyle>
            <a:lvl1pPr>
              <a:defRPr>
                <a:solidFill>
                  <a:schemeClr val="bg1"/>
                </a:solidFill>
                <a:effectLst>
                  <a:outerShdw blurRad="38100" dist="38100" dir="2700000" algn="tl">
                    <a:srgbClr val="000000">
                      <a:alpha val="43137"/>
                    </a:srgbClr>
                  </a:outerShdw>
                </a:effectLst>
                <a:latin typeface="GillSans" pitchFamily="34" charset="0"/>
              </a:defRPr>
            </a:lvl1pPr>
          </a:lstStyle>
          <a:p>
            <a:r>
              <a:rPr lang="en-US"/>
              <a:t>Click to edit Master title style</a:t>
            </a:r>
            <a:endParaRPr lang="en-US" dirty="0"/>
          </a:p>
        </p:txBody>
      </p:sp>
      <p:sp>
        <p:nvSpPr>
          <p:cNvPr id="11" name="Content Placeholder 2"/>
          <p:cNvSpPr>
            <a:spLocks noGrp="1"/>
          </p:cNvSpPr>
          <p:nvPr>
            <p:ph sz="half" idx="1"/>
          </p:nvPr>
        </p:nvSpPr>
        <p:spPr>
          <a:xfrm>
            <a:off x="457200" y="1600202"/>
            <a:ext cx="8229600" cy="4525963"/>
          </a:xfrm>
          <a:prstGeom prst="rect">
            <a:avLst/>
          </a:prstGeom>
        </p:spPr>
        <p:txBody>
          <a:bodyPr/>
          <a:lstStyle>
            <a:lvl1pPr>
              <a:defRPr sz="2800">
                <a:latin typeface="GillSans" pitchFamily="34" charset="0"/>
              </a:defRPr>
            </a:lvl1pPr>
            <a:lvl2pPr>
              <a:defRPr sz="2400">
                <a:latin typeface="GillSans" pitchFamily="34" charset="0"/>
              </a:defRPr>
            </a:lvl2pPr>
            <a:lvl3pPr>
              <a:defRPr sz="2000">
                <a:latin typeface="GillSans" pitchFamily="34" charset="0"/>
              </a:defRPr>
            </a:lvl3pPr>
            <a:lvl4pPr>
              <a:defRPr sz="1800">
                <a:latin typeface="GillSans" pitchFamily="34" charset="0"/>
              </a:defRPr>
            </a:lvl4pPr>
            <a:lvl5pPr>
              <a:defRPr sz="1800">
                <a:latin typeface="GillSans"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3833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1011976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4934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2.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1627061605"/>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5715000" y="6384925"/>
            <a:ext cx="3246438" cy="338554"/>
          </a:xfrm>
          <a:prstGeom prst="rect">
            <a:avLst/>
          </a:prstGeom>
          <a:noFill/>
          <a:ln>
            <a:noFill/>
          </a:ln>
          <a:extLst/>
        </p:spPr>
        <p:txBody>
          <a:bodyPr wrap="square">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Topic 2,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2434282024"/>
      </p:ext>
    </p:extLst>
  </p:cSld>
  <p:clrMap bg1="dk2" tx1="lt1" bg2="dk1"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US" altLang="en-US" sz="3600">
                <a:latin typeface="Arial Black" pitchFamily="34" charset="0"/>
                <a:ea typeface="ＭＳ Ｐゴシック" pitchFamily="34" charset="-128"/>
              </a:rPr>
              <a:t>Pre-service Education on FP and AYSRH</a:t>
            </a:r>
            <a:endParaRPr lang="en-US" altLang="en-US">
              <a:ea typeface="ＭＳ Ｐゴシック" pitchFamily="34" charset="-128"/>
            </a:endParaRPr>
          </a:p>
        </p:txBody>
      </p:sp>
      <p:sp>
        <p:nvSpPr>
          <p:cNvPr id="4099" name="Content Placeholder 2"/>
          <p:cNvSpPr>
            <a:spLocks noGrp="1"/>
          </p:cNvSpPr>
          <p:nvPr>
            <p:ph idx="1"/>
          </p:nvPr>
        </p:nvSpPr>
        <p:spPr/>
        <p:txBody>
          <a:bodyPr/>
          <a:lstStyle/>
          <a:p>
            <a:pPr marL="0" indent="0" algn="ctr">
              <a:buFontTx/>
              <a:buNone/>
            </a:pPr>
            <a:r>
              <a:rPr lang="en-US" altLang="en-US" b="1" dirty="0">
                <a:ea typeface="ＭＳ Ｐゴシック" pitchFamily="34" charset="-128"/>
              </a:rPr>
              <a:t>Session III Topic 2 </a:t>
            </a:r>
          </a:p>
          <a:p>
            <a:pPr marL="0" indent="0" algn="ctr">
              <a:buFontTx/>
              <a:buNone/>
            </a:pPr>
            <a:r>
              <a:rPr lang="en-US" altLang="en-US" b="1" dirty="0">
                <a:ea typeface="ＭＳ Ｐゴシック" pitchFamily="34" charset="-128"/>
              </a:rPr>
              <a:t>Adolescent Youth Sexual and Reproductive Health and Rights</a:t>
            </a:r>
            <a:endParaRPr lang="en-US" altLang="en-US" dirty="0">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3429000"/>
            <a:ext cx="3757613" cy="293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6E440DD4-90EF-441A-8426-1DE75DAABA3E}"/>
              </a:ext>
            </a:extLst>
          </p:cNvPr>
          <p:cNvSpPr>
            <a:spLocks noChangeArrowheads="1"/>
          </p:cNvSpPr>
          <p:nvPr/>
        </p:nvSpPr>
        <p:spPr bwMode="auto">
          <a:xfrm>
            <a:off x="3810000" y="6362700"/>
            <a:ext cx="5303521"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Sexual and Reproductive Health and Rights of Adolescents, Session III Topic 2 Slide 1</a:t>
            </a:r>
          </a:p>
        </p:txBody>
      </p:sp>
    </p:spTree>
    <p:extLst>
      <p:ext uri="{BB962C8B-B14F-4D97-AF65-F5344CB8AC3E}">
        <p14:creationId xmlns:p14="http://schemas.microsoft.com/office/powerpoint/2010/main" val="2111973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Sexual and Reproductive Rights of Adolescents</a:t>
            </a:r>
          </a:p>
        </p:txBody>
      </p:sp>
      <p:sp>
        <p:nvSpPr>
          <p:cNvPr id="3" name="Content Placeholder 2"/>
          <p:cNvSpPr>
            <a:spLocks noGrp="1"/>
          </p:cNvSpPr>
          <p:nvPr>
            <p:ph idx="1"/>
          </p:nvPr>
        </p:nvSpPr>
        <p:spPr/>
        <p:txBody>
          <a:bodyPr/>
          <a:lstStyle/>
          <a:p>
            <a:pPr lvl="0"/>
            <a:r>
              <a:rPr lang="en-US" sz="2000" dirty="0"/>
              <a:t>Make decisions about their own health, body, sexual life, and identity. </a:t>
            </a:r>
          </a:p>
          <a:p>
            <a:pPr lvl="0"/>
            <a:r>
              <a:rPr lang="en-US" sz="2000" dirty="0"/>
              <a:t>Ask for and receive information about sex, contraception, and related health services. </a:t>
            </a:r>
          </a:p>
          <a:p>
            <a:pPr lvl="0"/>
            <a:r>
              <a:rPr lang="en-US" sz="2000" dirty="0"/>
              <a:t>Have access to comprehensive education on human sexuality, sexual and reproductive health, human rights, and gender equality. </a:t>
            </a:r>
          </a:p>
          <a:p>
            <a:pPr lvl="0"/>
            <a:r>
              <a:rPr lang="en-US" sz="2000" dirty="0"/>
              <a:t>Decide whether and when to have children. </a:t>
            </a:r>
          </a:p>
          <a:p>
            <a:pPr lvl="0"/>
            <a:r>
              <a:rPr lang="en-US" sz="2000" dirty="0"/>
              <a:t>Choose whether or not to marry and what type of family to create. </a:t>
            </a:r>
          </a:p>
          <a:p>
            <a:pPr lvl="0"/>
            <a:r>
              <a:rPr lang="en-US" sz="2000" dirty="0"/>
              <a:t>Have access to comprehensive and integrated sexual and reproductive health services. </a:t>
            </a:r>
          </a:p>
          <a:p>
            <a:pPr lvl="0"/>
            <a:r>
              <a:rPr lang="en-US" sz="2000" dirty="0"/>
              <a:t>Live free from rape and other violence, including forced pregnancy, forced abortion, sterilization without consent, forced marriage, or female genital mutilation/cutting. </a:t>
            </a:r>
          </a:p>
        </p:txBody>
      </p:sp>
      <p:sp>
        <p:nvSpPr>
          <p:cNvPr id="4" name="Rectangle 5">
            <a:extLst>
              <a:ext uri="{FF2B5EF4-FFF2-40B4-BE49-F238E27FC236}">
                <a16:creationId xmlns:a16="http://schemas.microsoft.com/office/drawing/2014/main" id="{5665E613-9007-4018-A3B3-1E0238425187}"/>
              </a:ext>
            </a:extLst>
          </p:cNvPr>
          <p:cNvSpPr>
            <a:spLocks noChangeArrowheads="1"/>
          </p:cNvSpPr>
          <p:nvPr/>
        </p:nvSpPr>
        <p:spPr bwMode="auto">
          <a:xfrm>
            <a:off x="3733801" y="6362701"/>
            <a:ext cx="5379720" cy="34290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Adolescent Youth Sexual and Reproductive Health and Rights, Session III Topic 2 Slide 2</a:t>
            </a:r>
          </a:p>
        </p:txBody>
      </p:sp>
      <p:sp>
        <p:nvSpPr>
          <p:cNvPr id="5" name="Rectangle 5">
            <a:extLst>
              <a:ext uri="{FF2B5EF4-FFF2-40B4-BE49-F238E27FC236}">
                <a16:creationId xmlns:a16="http://schemas.microsoft.com/office/drawing/2014/main" id="{082D7FB6-EB2B-4AB5-947C-75D5916FD003}"/>
              </a:ext>
            </a:extLst>
          </p:cNvPr>
          <p:cNvSpPr>
            <a:spLocks noChangeArrowheads="1"/>
          </p:cNvSpPr>
          <p:nvPr/>
        </p:nvSpPr>
        <p:spPr bwMode="auto">
          <a:xfrm>
            <a:off x="3810000" y="6362700"/>
            <a:ext cx="5303521"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Sexual and Reproductive Health and Rights of Adolescents, Session III Topic 2 Slide 2</a:t>
            </a:r>
          </a:p>
        </p:txBody>
      </p:sp>
    </p:spTree>
    <p:extLst>
      <p:ext uri="{BB962C8B-B14F-4D97-AF65-F5344CB8AC3E}">
        <p14:creationId xmlns:p14="http://schemas.microsoft.com/office/powerpoint/2010/main" val="2368065165"/>
      </p:ext>
    </p:extLst>
  </p:cSld>
  <p:clrMapOvr>
    <a:masterClrMapping/>
  </p:clrMapOvr>
</p:sld>
</file>

<file path=ppt/theme/theme1.xml><?xml version="1.0" encoding="utf-8"?>
<a:theme xmlns:a="http://schemas.openxmlformats.org/drawingml/2006/main" name="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190</Words>
  <Application>Microsoft Office PowerPoint</Application>
  <PresentationFormat>On-screen Show (4:3)</PresentationFormat>
  <Paragraphs>26</Paragraphs>
  <Slides>2</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vt:i4>
      </vt:variant>
    </vt:vector>
  </HeadingPairs>
  <TitlesOfParts>
    <vt:vector size="11" baseType="lpstr">
      <vt:lpstr>ＭＳ Ｐゴシック</vt:lpstr>
      <vt:lpstr>Arial</vt:lpstr>
      <vt:lpstr>Arial Black</vt:lpstr>
      <vt:lpstr>Calibri</vt:lpstr>
      <vt:lpstr>GillSans</vt:lpstr>
      <vt:lpstr>Symbol</vt:lpstr>
      <vt:lpstr>Times New Roman</vt:lpstr>
      <vt:lpstr>TRP Template</vt:lpstr>
      <vt:lpstr>1_TRP Template</vt:lpstr>
      <vt:lpstr>Pre-service Education on FP and AYSRH</vt:lpstr>
      <vt:lpstr>Sexual and Reproductive Rights of Adolescents</vt:lpstr>
    </vt:vector>
  </TitlesOfParts>
  <Company>Pathfinder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Pre-service Education on FP and AYSRH</dc:title>
  <dc:creator>Cathy Solter</dc:creator>
  <cp:lastModifiedBy>Elizabeth Williams</cp:lastModifiedBy>
  <cp:revision>8</cp:revision>
  <dcterms:created xsi:type="dcterms:W3CDTF">2017-09-23T01:41:32Z</dcterms:created>
  <dcterms:modified xsi:type="dcterms:W3CDTF">2018-04-13T14:30:41Z</dcterms:modified>
</cp:coreProperties>
</file>